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7"/>
  </p:notesMasterIdLst>
  <p:sldIdLst>
    <p:sldId id="256" r:id="rId2"/>
    <p:sldId id="258" r:id="rId3"/>
    <p:sldId id="263" r:id="rId4"/>
    <p:sldId id="259" r:id="rId5"/>
    <p:sldId id="313" r:id="rId6"/>
    <p:sldId id="309" r:id="rId7"/>
    <p:sldId id="277" r:id="rId8"/>
    <p:sldId id="312" r:id="rId9"/>
    <p:sldId id="281" r:id="rId10"/>
    <p:sldId id="266" r:id="rId11"/>
    <p:sldId id="307" r:id="rId12"/>
    <p:sldId id="308" r:id="rId13"/>
    <p:sldId id="306" r:id="rId14"/>
    <p:sldId id="310" r:id="rId15"/>
    <p:sldId id="260" r:id="rId1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8"/>
    </p:embeddedFon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Darker Grotesque Medium" panose="020B0604020202020204" charset="0"/>
      <p:regular r:id="rId23"/>
      <p:bold r:id="rId24"/>
    </p:embeddedFont>
    <p:embeddedFont>
      <p:font typeface="Script MT Bold" panose="03040602040607080904" pitchFamily="66" charset="0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998776-DFA2-4486-9365-9244EFC7CCC6}">
  <a:tblStyle styleId="{F4998776-DFA2-4486-9365-9244EFC7CC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9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gif>
</file>

<file path=ppt/media/image24.jpeg>
</file>

<file path=ppt/media/image25.jpeg>
</file>

<file path=ppt/media/image26.jpe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99c09f7d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a99c09f7d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99c09f7d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a99c09f7d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273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99c09f7d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a99c09f7d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39865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99c09f7d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a99c09f7d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7322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99c09f7d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a99c09f7d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47901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a99c09f7d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a99c09f7d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99c09f7d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99c09f7d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99c09f7d2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99c09f7d2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99c09f7d2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99c09f7d2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99c09f7d2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99c09f7d2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8109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a99c09f7d2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a99c09f7d2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7790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ad1f1296a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ad1f1296a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99c09f7d2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99c09f7d2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527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ad1f1296a1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ad1f1296a1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20500" y="1153000"/>
            <a:ext cx="4503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Century Gothic"/>
              <a:buNone/>
              <a:defRPr sz="7200" b="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176500" y="3456100"/>
            <a:ext cx="47910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45500" y="1918690"/>
            <a:ext cx="3705000" cy="11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5066702" y="690650"/>
            <a:ext cx="2862600" cy="10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5066700" y="3426325"/>
            <a:ext cx="2862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957950" y="2863625"/>
            <a:ext cx="3376200" cy="9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>
            <a:spLocks noGrp="1"/>
          </p:cNvSpPr>
          <p:nvPr>
            <p:ph type="title"/>
          </p:nvPr>
        </p:nvSpPr>
        <p:spPr>
          <a:xfrm>
            <a:off x="720000" y="683675"/>
            <a:ext cx="46713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ubTitle" idx="1"/>
          </p:nvPr>
        </p:nvSpPr>
        <p:spPr>
          <a:xfrm>
            <a:off x="720000" y="2332475"/>
            <a:ext cx="3516900" cy="12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>
            <a:spLocks noGrp="1"/>
          </p:cNvSpPr>
          <p:nvPr>
            <p:ph type="title"/>
          </p:nvPr>
        </p:nvSpPr>
        <p:spPr>
          <a:xfrm>
            <a:off x="1543370" y="1370800"/>
            <a:ext cx="2439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title" idx="2" hasCustomPrompt="1"/>
          </p:nvPr>
        </p:nvSpPr>
        <p:spPr>
          <a:xfrm>
            <a:off x="884000" y="1470575"/>
            <a:ext cx="6594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5"/>
          <p:cNvSpPr txBox="1">
            <a:spLocks noGrp="1"/>
          </p:cNvSpPr>
          <p:nvPr>
            <p:ph type="subTitle" idx="1"/>
          </p:nvPr>
        </p:nvSpPr>
        <p:spPr>
          <a:xfrm>
            <a:off x="1543386" y="1804925"/>
            <a:ext cx="27228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title" idx="3"/>
          </p:nvPr>
        </p:nvSpPr>
        <p:spPr>
          <a:xfrm>
            <a:off x="5537187" y="1370800"/>
            <a:ext cx="2439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title" idx="4" hasCustomPrompt="1"/>
          </p:nvPr>
        </p:nvSpPr>
        <p:spPr>
          <a:xfrm>
            <a:off x="4877826" y="1470575"/>
            <a:ext cx="6594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5"/>
          </p:nvPr>
        </p:nvSpPr>
        <p:spPr>
          <a:xfrm>
            <a:off x="5537203" y="1804925"/>
            <a:ext cx="27228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title" idx="6"/>
          </p:nvPr>
        </p:nvSpPr>
        <p:spPr>
          <a:xfrm>
            <a:off x="1543370" y="2869150"/>
            <a:ext cx="2439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title" idx="7" hasCustomPrompt="1"/>
          </p:nvPr>
        </p:nvSpPr>
        <p:spPr>
          <a:xfrm>
            <a:off x="884000" y="2968925"/>
            <a:ext cx="6594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5"/>
          <p:cNvSpPr txBox="1">
            <a:spLocks noGrp="1"/>
          </p:cNvSpPr>
          <p:nvPr>
            <p:ph type="subTitle" idx="8"/>
          </p:nvPr>
        </p:nvSpPr>
        <p:spPr>
          <a:xfrm>
            <a:off x="1543386" y="3303275"/>
            <a:ext cx="27228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 idx="9"/>
          </p:nvPr>
        </p:nvSpPr>
        <p:spPr>
          <a:xfrm>
            <a:off x="5537187" y="2869150"/>
            <a:ext cx="2439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title" idx="13" hasCustomPrompt="1"/>
          </p:nvPr>
        </p:nvSpPr>
        <p:spPr>
          <a:xfrm>
            <a:off x="4877826" y="2968925"/>
            <a:ext cx="6594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5"/>
          <p:cNvSpPr txBox="1">
            <a:spLocks noGrp="1"/>
          </p:cNvSpPr>
          <p:nvPr>
            <p:ph type="subTitle" idx="14"/>
          </p:nvPr>
        </p:nvSpPr>
        <p:spPr>
          <a:xfrm>
            <a:off x="5537203" y="3303275"/>
            <a:ext cx="2722800" cy="7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title" idx="15"/>
          </p:nvPr>
        </p:nvSpPr>
        <p:spPr>
          <a:xfrm>
            <a:off x="720000" y="3527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331350" y="3186075"/>
            <a:ext cx="24813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ubTitle" idx="1"/>
          </p:nvPr>
        </p:nvSpPr>
        <p:spPr>
          <a:xfrm>
            <a:off x="2002950" y="1628500"/>
            <a:ext cx="5138100" cy="13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 txBox="1">
            <a:spLocks noGrp="1"/>
          </p:cNvSpPr>
          <p:nvPr>
            <p:ph type="title"/>
          </p:nvPr>
        </p:nvSpPr>
        <p:spPr>
          <a:xfrm>
            <a:off x="4645500" y="1918690"/>
            <a:ext cx="3705000" cy="11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27"/>
          <p:cNvSpPr txBox="1">
            <a:spLocks noGrp="1"/>
          </p:cNvSpPr>
          <p:nvPr>
            <p:ph type="title" idx="2" hasCustomPrompt="1"/>
          </p:nvPr>
        </p:nvSpPr>
        <p:spPr>
          <a:xfrm>
            <a:off x="5066702" y="690650"/>
            <a:ext cx="2862600" cy="10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6" name="Google Shape;126;p27"/>
          <p:cNvSpPr txBox="1">
            <a:spLocks noGrp="1"/>
          </p:cNvSpPr>
          <p:nvPr>
            <p:ph type="subTitle" idx="1"/>
          </p:nvPr>
        </p:nvSpPr>
        <p:spPr>
          <a:xfrm>
            <a:off x="5066700" y="3426325"/>
            <a:ext cx="2862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 txBox="1">
            <a:spLocks noGrp="1"/>
          </p:cNvSpPr>
          <p:nvPr>
            <p:ph type="title"/>
          </p:nvPr>
        </p:nvSpPr>
        <p:spPr>
          <a:xfrm>
            <a:off x="2719500" y="1918690"/>
            <a:ext cx="3705000" cy="11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9" name="Google Shape;129;p28"/>
          <p:cNvSpPr txBox="1">
            <a:spLocks noGrp="1"/>
          </p:cNvSpPr>
          <p:nvPr>
            <p:ph type="title" idx="2" hasCustomPrompt="1"/>
          </p:nvPr>
        </p:nvSpPr>
        <p:spPr>
          <a:xfrm>
            <a:off x="3140702" y="690650"/>
            <a:ext cx="2862600" cy="10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0" name="Google Shape;130;p28"/>
          <p:cNvSpPr txBox="1">
            <a:spLocks noGrp="1"/>
          </p:cNvSpPr>
          <p:nvPr>
            <p:ph type="subTitle" idx="1"/>
          </p:nvPr>
        </p:nvSpPr>
        <p:spPr>
          <a:xfrm>
            <a:off x="3140700" y="3426325"/>
            <a:ext cx="2862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Darker Grotesque Medium"/>
              <a:buChar char="●"/>
              <a:defRPr sz="1800"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arker Grotesque Medium"/>
              <a:buChar char="○"/>
              <a:defRPr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arker Grotesque Medium"/>
              <a:buChar char="■"/>
              <a:defRPr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arker Grotesque Medium"/>
              <a:buChar char="●"/>
              <a:defRPr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arker Grotesque Medium"/>
              <a:buChar char="○"/>
              <a:defRPr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arker Grotesque Medium"/>
              <a:buChar char="■"/>
              <a:defRPr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arker Grotesque Medium"/>
              <a:buChar char="●"/>
              <a:defRPr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Darker Grotesque Medium"/>
              <a:buChar char="○"/>
              <a:defRPr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Darker Grotesque Medium"/>
              <a:buChar char="■"/>
              <a:defRPr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6" r:id="rId4"/>
    <p:sldLayoutId id="2147483658" r:id="rId5"/>
    <p:sldLayoutId id="2147483661" r:id="rId6"/>
    <p:sldLayoutId id="2147483662" r:id="rId7"/>
    <p:sldLayoutId id="2147483673" r:id="rId8"/>
    <p:sldLayoutId id="2147483674" r:id="rId9"/>
    <p:sldLayoutId id="2147483676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gif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3"/>
          <p:cNvSpPr/>
          <p:nvPr/>
        </p:nvSpPr>
        <p:spPr>
          <a:xfrm>
            <a:off x="2015100" y="3396900"/>
            <a:ext cx="5113800" cy="503400"/>
          </a:xfrm>
          <a:prstGeom prst="roundRect">
            <a:avLst>
              <a:gd name="adj" fmla="val 16667"/>
            </a:avLst>
          </a:prstGeom>
          <a:solidFill>
            <a:srgbClr val="A6E3F5">
              <a:alpha val="541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3"/>
          <p:cNvSpPr txBox="1">
            <a:spLocks noGrp="1"/>
          </p:cNvSpPr>
          <p:nvPr>
            <p:ph type="ctrTitle"/>
          </p:nvPr>
        </p:nvSpPr>
        <p:spPr>
          <a:xfrm>
            <a:off x="2320500" y="1153000"/>
            <a:ext cx="4503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Terrain </a:t>
            </a:r>
            <a:r>
              <a:rPr lang="en" dirty="0"/>
              <a:t>GENERATION</a:t>
            </a:r>
            <a:endParaRPr dirty="0"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2176500" y="3456100"/>
            <a:ext cx="4791000" cy="3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João Braga, Rafael Correia, Robert Szabo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3"/>
          <p:cNvPicPr preferRelativeResize="0"/>
          <p:nvPr/>
        </p:nvPicPr>
        <p:blipFill rotWithShape="1">
          <a:blip r:embed="rId3">
            <a:alphaModFix/>
          </a:blip>
          <a:srcRect l="21123" t="-9410" r="19257" b="9410"/>
          <a:stretch/>
        </p:blipFill>
        <p:spPr>
          <a:xfrm>
            <a:off x="3692350" y="0"/>
            <a:ext cx="54516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3"/>
          <p:cNvPicPr preferRelativeResize="0"/>
          <p:nvPr/>
        </p:nvPicPr>
        <p:blipFill rotWithShape="1">
          <a:blip r:embed="rId4">
            <a:alphaModFix/>
          </a:blip>
          <a:srcRect t="77555" r="48914"/>
          <a:stretch/>
        </p:blipFill>
        <p:spPr>
          <a:xfrm>
            <a:off x="-4" y="3988050"/>
            <a:ext cx="4671304" cy="1155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3"/>
          <p:cNvSpPr txBox="1">
            <a:spLocks noGrp="1"/>
          </p:cNvSpPr>
          <p:nvPr>
            <p:ph type="title"/>
          </p:nvPr>
        </p:nvSpPr>
        <p:spPr>
          <a:xfrm>
            <a:off x="378914" y="0"/>
            <a:ext cx="46713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TESSELAÇÃO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F219E1D-2A2B-C3DA-E778-D6152ACF53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87" t="6490" r="937"/>
          <a:stretch/>
        </p:blipFill>
        <p:spPr>
          <a:xfrm>
            <a:off x="290678" y="1371600"/>
            <a:ext cx="3567711" cy="3539671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E9837E9-E0C1-537E-5E32-54EE822E54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6490"/>
          <a:stretch/>
        </p:blipFill>
        <p:spPr>
          <a:xfrm>
            <a:off x="4714789" y="1371600"/>
            <a:ext cx="3648861" cy="353967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3"/>
          <p:cNvPicPr preferRelativeResize="0"/>
          <p:nvPr/>
        </p:nvPicPr>
        <p:blipFill rotWithShape="1">
          <a:blip r:embed="rId3">
            <a:alphaModFix/>
          </a:blip>
          <a:srcRect l="21123" t="-9410" r="19257" b="9410"/>
          <a:stretch/>
        </p:blipFill>
        <p:spPr>
          <a:xfrm>
            <a:off x="3692350" y="0"/>
            <a:ext cx="54516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3"/>
          <p:cNvPicPr preferRelativeResize="0"/>
          <p:nvPr/>
        </p:nvPicPr>
        <p:blipFill rotWithShape="1">
          <a:blip r:embed="rId4">
            <a:alphaModFix/>
          </a:blip>
          <a:srcRect t="77555" r="48914"/>
          <a:stretch/>
        </p:blipFill>
        <p:spPr>
          <a:xfrm>
            <a:off x="-4" y="3988050"/>
            <a:ext cx="4671304" cy="115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computer screen shot of a mountain&#10;&#10;Description automatically generated">
            <a:extLst>
              <a:ext uri="{FF2B5EF4-FFF2-40B4-BE49-F238E27FC236}">
                <a16:creationId xmlns:a16="http://schemas.microsoft.com/office/drawing/2014/main" id="{B001F44F-E333-D9D8-065C-B7814D51136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12" t="6740" r="1404"/>
          <a:stretch/>
        </p:blipFill>
        <p:spPr>
          <a:xfrm>
            <a:off x="589994" y="1459815"/>
            <a:ext cx="3626555" cy="3455799"/>
          </a:xfrm>
          <a:prstGeom prst="rect">
            <a:avLst/>
          </a:prstGeom>
        </p:spPr>
      </p:pic>
      <p:sp>
        <p:nvSpPr>
          <p:cNvPr id="300" name="Google Shape;300;p43"/>
          <p:cNvSpPr txBox="1">
            <a:spLocks noGrp="1"/>
          </p:cNvSpPr>
          <p:nvPr>
            <p:ph type="title"/>
          </p:nvPr>
        </p:nvSpPr>
        <p:spPr>
          <a:xfrm>
            <a:off x="378914" y="0"/>
            <a:ext cx="46713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ÁGUA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3" name="Picture 2" descr="A computer screen shot of a river&#10;&#10;Description automatically generated">
            <a:extLst>
              <a:ext uri="{FF2B5EF4-FFF2-40B4-BE49-F238E27FC236}">
                <a16:creationId xmlns:a16="http://schemas.microsoft.com/office/drawing/2014/main" id="{DF1E2244-8FFC-5C2F-75B9-62A1C273024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66" t="6067" r="964"/>
          <a:stretch/>
        </p:blipFill>
        <p:spPr>
          <a:xfrm>
            <a:off x="4625236" y="824400"/>
            <a:ext cx="4117332" cy="4091214"/>
          </a:xfrm>
          <a:prstGeom prst="rect">
            <a:avLst/>
          </a:prstGeom>
        </p:spPr>
      </p:pic>
      <p:pic>
        <p:nvPicPr>
          <p:cNvPr id="5" name="Picture 4" descr="A computer screen shot of a mountain&#10;&#10;Description automatically generated">
            <a:extLst>
              <a:ext uri="{FF2B5EF4-FFF2-40B4-BE49-F238E27FC236}">
                <a16:creationId xmlns:a16="http://schemas.microsoft.com/office/drawing/2014/main" id="{B1DA6114-B291-3081-A8C9-8130FD7B851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12" t="6751" r="1697"/>
          <a:stretch/>
        </p:blipFill>
        <p:spPr>
          <a:xfrm>
            <a:off x="592468" y="1459815"/>
            <a:ext cx="3621605" cy="345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107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3"/>
          <p:cNvPicPr preferRelativeResize="0"/>
          <p:nvPr/>
        </p:nvPicPr>
        <p:blipFill rotWithShape="1">
          <a:blip r:embed="rId3">
            <a:alphaModFix/>
          </a:blip>
          <a:srcRect l="21123" t="-9410" r="19257" b="9410"/>
          <a:stretch/>
        </p:blipFill>
        <p:spPr>
          <a:xfrm>
            <a:off x="3692350" y="0"/>
            <a:ext cx="54516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3"/>
          <p:cNvPicPr preferRelativeResize="0"/>
          <p:nvPr/>
        </p:nvPicPr>
        <p:blipFill rotWithShape="1">
          <a:blip r:embed="rId4">
            <a:alphaModFix/>
          </a:blip>
          <a:srcRect t="77555" r="48914"/>
          <a:stretch/>
        </p:blipFill>
        <p:spPr>
          <a:xfrm>
            <a:off x="-4" y="3988050"/>
            <a:ext cx="4671304" cy="1155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3"/>
          <p:cNvSpPr txBox="1">
            <a:spLocks noGrp="1"/>
          </p:cNvSpPr>
          <p:nvPr>
            <p:ph type="title"/>
          </p:nvPr>
        </p:nvSpPr>
        <p:spPr>
          <a:xfrm>
            <a:off x="378914" y="0"/>
            <a:ext cx="46713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ShADOW Mapping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3" name="Picture 2" descr="A computer screen shot of a mountain&#10;&#10;Description automatically generated">
            <a:extLst>
              <a:ext uri="{FF2B5EF4-FFF2-40B4-BE49-F238E27FC236}">
                <a16:creationId xmlns:a16="http://schemas.microsoft.com/office/drawing/2014/main" id="{CDC47129-4A66-F956-6EF9-3E9E48174A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9" t="6067" r="2661"/>
          <a:stretch/>
        </p:blipFill>
        <p:spPr>
          <a:xfrm>
            <a:off x="3345741" y="1325143"/>
            <a:ext cx="3408948" cy="344170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8AD1DF7-2E9A-929D-8F20-300365055CC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9" t="6067" r="2661"/>
          <a:stretch/>
        </p:blipFill>
        <p:spPr>
          <a:xfrm>
            <a:off x="3345741" y="1325143"/>
            <a:ext cx="3408946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08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3"/>
          <p:cNvPicPr preferRelativeResize="0"/>
          <p:nvPr/>
        </p:nvPicPr>
        <p:blipFill rotWithShape="1">
          <a:blip r:embed="rId3">
            <a:alphaModFix/>
          </a:blip>
          <a:srcRect l="21123" t="-9410" r="19257" b="9410"/>
          <a:stretch/>
        </p:blipFill>
        <p:spPr>
          <a:xfrm>
            <a:off x="3692350" y="0"/>
            <a:ext cx="54516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3"/>
          <p:cNvPicPr preferRelativeResize="0"/>
          <p:nvPr/>
        </p:nvPicPr>
        <p:blipFill rotWithShape="1">
          <a:blip r:embed="rId4">
            <a:alphaModFix/>
          </a:blip>
          <a:srcRect t="77555" r="48914"/>
          <a:stretch/>
        </p:blipFill>
        <p:spPr>
          <a:xfrm>
            <a:off x="-4" y="3988050"/>
            <a:ext cx="4671304" cy="1155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3"/>
          <p:cNvSpPr txBox="1">
            <a:spLocks noGrp="1"/>
          </p:cNvSpPr>
          <p:nvPr>
            <p:ph type="title"/>
          </p:nvPr>
        </p:nvSpPr>
        <p:spPr>
          <a:xfrm>
            <a:off x="378914" y="0"/>
            <a:ext cx="46713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TERRENO INFINITO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3" name="Picture 2" descr="A mountain with a lake&#10;&#10;Description automatically generated">
            <a:extLst>
              <a:ext uri="{FF2B5EF4-FFF2-40B4-BE49-F238E27FC236}">
                <a16:creationId xmlns:a16="http://schemas.microsoft.com/office/drawing/2014/main" id="{3BC46C43-4A5B-8C68-66F6-C9ABF9FACF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1993" y="718457"/>
            <a:ext cx="2440014" cy="3706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29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3"/>
          <p:cNvPicPr preferRelativeResize="0"/>
          <p:nvPr/>
        </p:nvPicPr>
        <p:blipFill rotWithShape="1">
          <a:blip r:embed="rId3">
            <a:alphaModFix/>
          </a:blip>
          <a:srcRect l="21123" t="-9410" r="19257" b="9410"/>
          <a:stretch/>
        </p:blipFill>
        <p:spPr>
          <a:xfrm>
            <a:off x="3692350" y="0"/>
            <a:ext cx="54516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3"/>
          <p:cNvPicPr preferRelativeResize="0"/>
          <p:nvPr/>
        </p:nvPicPr>
        <p:blipFill rotWithShape="1">
          <a:blip r:embed="rId4">
            <a:alphaModFix/>
          </a:blip>
          <a:srcRect t="77555" r="48914"/>
          <a:stretch/>
        </p:blipFill>
        <p:spPr>
          <a:xfrm>
            <a:off x="-4" y="3988050"/>
            <a:ext cx="4671304" cy="1155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3"/>
          <p:cNvSpPr txBox="1">
            <a:spLocks noGrp="1"/>
          </p:cNvSpPr>
          <p:nvPr>
            <p:ph type="title"/>
          </p:nvPr>
        </p:nvSpPr>
        <p:spPr>
          <a:xfrm>
            <a:off x="378914" y="0"/>
            <a:ext cx="46713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DOMAIN WARPING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BC3AFFB-927B-9B5B-75E8-8696AE1B9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61" y="1571794"/>
            <a:ext cx="2222123" cy="99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5B09094-7F67-1093-7ACD-7F556A72A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285" y="1578136"/>
            <a:ext cx="2208030" cy="993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85A1840-5F9A-35C4-EE20-A2E2E6E312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174" y="1571795"/>
            <a:ext cx="2222123" cy="999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518;p49">
            <a:extLst>
              <a:ext uri="{FF2B5EF4-FFF2-40B4-BE49-F238E27FC236}">
                <a16:creationId xmlns:a16="http://schemas.microsoft.com/office/drawing/2014/main" id="{81F0B86F-D57E-31B2-50D0-021AA20E9B58}"/>
              </a:ext>
            </a:extLst>
          </p:cNvPr>
          <p:cNvSpPr txBox="1"/>
          <p:nvPr/>
        </p:nvSpPr>
        <p:spPr>
          <a:xfrm>
            <a:off x="620061" y="2779444"/>
            <a:ext cx="2222123" cy="8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 dirty="0"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f</a:t>
            </a:r>
            <a:r>
              <a:rPr lang="en" sz="1800" dirty="0"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bm(p)</a:t>
            </a:r>
            <a:endParaRPr sz="1800" dirty="0">
              <a:solidFill>
                <a:schemeClr val="dk2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7" name="Google Shape;518;p49">
            <a:extLst>
              <a:ext uri="{FF2B5EF4-FFF2-40B4-BE49-F238E27FC236}">
                <a16:creationId xmlns:a16="http://schemas.microsoft.com/office/drawing/2014/main" id="{68D86E26-5C0C-CFD0-D98C-8DC0690B3545}"/>
              </a:ext>
            </a:extLst>
          </p:cNvPr>
          <p:cNvSpPr txBox="1"/>
          <p:nvPr/>
        </p:nvSpPr>
        <p:spPr>
          <a:xfrm>
            <a:off x="3567285" y="2779444"/>
            <a:ext cx="2208030" cy="8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 dirty="0"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fbm(p + fbm(p))</a:t>
            </a:r>
          </a:p>
        </p:txBody>
      </p:sp>
      <p:sp>
        <p:nvSpPr>
          <p:cNvPr id="10" name="Google Shape;518;p49">
            <a:extLst>
              <a:ext uri="{FF2B5EF4-FFF2-40B4-BE49-F238E27FC236}">
                <a16:creationId xmlns:a16="http://schemas.microsoft.com/office/drawing/2014/main" id="{E54D8D86-CA8C-96C1-C889-ACD66F5A2ECC}"/>
              </a:ext>
            </a:extLst>
          </p:cNvPr>
          <p:cNvSpPr txBox="1"/>
          <p:nvPr/>
        </p:nvSpPr>
        <p:spPr>
          <a:xfrm>
            <a:off x="6418174" y="2779444"/>
            <a:ext cx="2222123" cy="8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 dirty="0">
                <a:solidFill>
                  <a:schemeClr val="dk2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fbm(p + fbm(p +fbm(p)))</a:t>
            </a:r>
          </a:p>
        </p:txBody>
      </p:sp>
    </p:spTree>
    <p:extLst>
      <p:ext uri="{BB962C8B-B14F-4D97-AF65-F5344CB8AC3E}">
        <p14:creationId xmlns:p14="http://schemas.microsoft.com/office/powerpoint/2010/main" val="2464123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7"/>
          <p:cNvSpPr txBox="1">
            <a:spLocks noGrp="1"/>
          </p:cNvSpPr>
          <p:nvPr>
            <p:ph type="title"/>
          </p:nvPr>
        </p:nvSpPr>
        <p:spPr>
          <a:xfrm>
            <a:off x="95885" y="161449"/>
            <a:ext cx="8634457" cy="19503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2"/>
                </a:solidFill>
                <a:latin typeface="Script MT Bold" panose="03040602040607080904" pitchFamily="66" charset="0"/>
              </a:rPr>
              <a:t>“Thats’ all Folks !”</a:t>
            </a:r>
            <a:endParaRPr sz="7200" dirty="0">
              <a:solidFill>
                <a:schemeClr val="accent2"/>
              </a:solidFill>
              <a:latin typeface="Script MT Bold" panose="03040602040607080904" pitchFamily="66" charset="0"/>
            </a:endParaRPr>
          </a:p>
        </p:txBody>
      </p:sp>
      <p:sp>
        <p:nvSpPr>
          <p:cNvPr id="182" name="Google Shape;182;p37"/>
          <p:cNvSpPr txBox="1">
            <a:spLocks noGrp="1"/>
          </p:cNvSpPr>
          <p:nvPr>
            <p:ph type="subTitle" idx="1"/>
          </p:nvPr>
        </p:nvSpPr>
        <p:spPr>
          <a:xfrm>
            <a:off x="602350" y="2377397"/>
            <a:ext cx="3969650" cy="2303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Made by: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João Braga PG54194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Rafael Correia PG54162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Robert Szabo PG53951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 txBox="1">
            <a:spLocks noGrp="1"/>
          </p:cNvSpPr>
          <p:nvPr>
            <p:ph type="title"/>
          </p:nvPr>
        </p:nvSpPr>
        <p:spPr>
          <a:xfrm>
            <a:off x="1543370" y="1370800"/>
            <a:ext cx="2439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Biome GENERATION</a:t>
            </a:r>
            <a:endParaRPr dirty="0"/>
          </a:p>
        </p:txBody>
      </p:sp>
      <p:sp>
        <p:nvSpPr>
          <p:cNvPr id="158" name="Google Shape;158;p35"/>
          <p:cNvSpPr txBox="1">
            <a:spLocks noGrp="1"/>
          </p:cNvSpPr>
          <p:nvPr>
            <p:ph type="title" idx="2"/>
          </p:nvPr>
        </p:nvSpPr>
        <p:spPr>
          <a:xfrm>
            <a:off x="884000" y="1470575"/>
            <a:ext cx="6594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60" name="Google Shape;160;p35"/>
          <p:cNvSpPr txBox="1">
            <a:spLocks noGrp="1"/>
          </p:cNvSpPr>
          <p:nvPr>
            <p:ph type="title" idx="3"/>
          </p:nvPr>
        </p:nvSpPr>
        <p:spPr>
          <a:xfrm>
            <a:off x="5537187" y="1370800"/>
            <a:ext cx="2439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TERRAIn GENERATION</a:t>
            </a:r>
            <a:endParaRPr dirty="0"/>
          </a:p>
        </p:txBody>
      </p:sp>
      <p:sp>
        <p:nvSpPr>
          <p:cNvPr id="161" name="Google Shape;161;p35"/>
          <p:cNvSpPr txBox="1">
            <a:spLocks noGrp="1"/>
          </p:cNvSpPr>
          <p:nvPr>
            <p:ph type="title" idx="4"/>
          </p:nvPr>
        </p:nvSpPr>
        <p:spPr>
          <a:xfrm>
            <a:off x="4877826" y="1470575"/>
            <a:ext cx="6594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3" name="Google Shape;163;p35"/>
          <p:cNvSpPr txBox="1">
            <a:spLocks noGrp="1"/>
          </p:cNvSpPr>
          <p:nvPr>
            <p:ph type="title" idx="6"/>
          </p:nvPr>
        </p:nvSpPr>
        <p:spPr>
          <a:xfrm>
            <a:off x="1543370" y="2869150"/>
            <a:ext cx="2439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164" name="Google Shape;164;p35"/>
          <p:cNvSpPr txBox="1">
            <a:spLocks noGrp="1"/>
          </p:cNvSpPr>
          <p:nvPr>
            <p:ph type="title" idx="7"/>
          </p:nvPr>
        </p:nvSpPr>
        <p:spPr>
          <a:xfrm>
            <a:off x="884000" y="2968925"/>
            <a:ext cx="6594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6" name="Google Shape;166;p35"/>
          <p:cNvSpPr txBox="1">
            <a:spLocks noGrp="1"/>
          </p:cNvSpPr>
          <p:nvPr>
            <p:ph type="title" idx="9"/>
          </p:nvPr>
        </p:nvSpPr>
        <p:spPr>
          <a:xfrm>
            <a:off x="5537187" y="2869150"/>
            <a:ext cx="2439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Future development &amp; Comparisons</a:t>
            </a:r>
            <a:endParaRPr dirty="0"/>
          </a:p>
        </p:txBody>
      </p:sp>
      <p:sp>
        <p:nvSpPr>
          <p:cNvPr id="167" name="Google Shape;167;p35"/>
          <p:cNvSpPr txBox="1">
            <a:spLocks noGrp="1"/>
          </p:cNvSpPr>
          <p:nvPr>
            <p:ph type="title" idx="13"/>
          </p:nvPr>
        </p:nvSpPr>
        <p:spPr>
          <a:xfrm>
            <a:off x="4877826" y="2968925"/>
            <a:ext cx="6594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69" name="Google Shape;169;p35"/>
          <p:cNvSpPr txBox="1">
            <a:spLocks noGrp="1"/>
          </p:cNvSpPr>
          <p:nvPr>
            <p:ph type="title" idx="15"/>
          </p:nvPr>
        </p:nvSpPr>
        <p:spPr>
          <a:xfrm>
            <a:off x="720000" y="3527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TABLE OF CONTENTS   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0"/>
          <p:cNvSpPr txBox="1">
            <a:spLocks noGrp="1"/>
          </p:cNvSpPr>
          <p:nvPr>
            <p:ph type="title"/>
          </p:nvPr>
        </p:nvSpPr>
        <p:spPr>
          <a:xfrm>
            <a:off x="4645500" y="1918690"/>
            <a:ext cx="3705000" cy="11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Biome GENERATION</a:t>
            </a:r>
            <a:endParaRPr dirty="0"/>
          </a:p>
        </p:txBody>
      </p:sp>
      <p:sp>
        <p:nvSpPr>
          <p:cNvPr id="201" name="Google Shape;201;p40"/>
          <p:cNvSpPr txBox="1">
            <a:spLocks noGrp="1"/>
          </p:cNvSpPr>
          <p:nvPr>
            <p:ph type="title" idx="2"/>
          </p:nvPr>
        </p:nvSpPr>
        <p:spPr>
          <a:xfrm>
            <a:off x="5066702" y="690650"/>
            <a:ext cx="2862600" cy="10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2" name="Google Shape;202;p40"/>
          <p:cNvSpPr/>
          <p:nvPr/>
        </p:nvSpPr>
        <p:spPr>
          <a:xfrm>
            <a:off x="4572000" y="415312"/>
            <a:ext cx="3852000" cy="3006755"/>
          </a:xfrm>
          <a:prstGeom prst="roundRect">
            <a:avLst>
              <a:gd name="adj" fmla="val 24292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6"/>
          <p:cNvSpPr/>
          <p:nvPr/>
        </p:nvSpPr>
        <p:spPr>
          <a:xfrm>
            <a:off x="5624840" y="727275"/>
            <a:ext cx="3255300" cy="3688947"/>
          </a:xfrm>
          <a:prstGeom prst="roundRect">
            <a:avLst>
              <a:gd name="adj" fmla="val 16667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" name="Google Shape;176;p36"/>
          <p:cNvSpPr txBox="1">
            <a:spLocks noGrp="1"/>
          </p:cNvSpPr>
          <p:nvPr>
            <p:ph type="title"/>
          </p:nvPr>
        </p:nvSpPr>
        <p:spPr>
          <a:xfrm>
            <a:off x="6190342" y="834571"/>
            <a:ext cx="2689797" cy="35816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Scale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Temperature num Octaves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Temperature limits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Precipitation Num Octaves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Precipitation noise frequency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precipitation limits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Precipitation offsets</a:t>
            </a:r>
            <a:endParaRPr sz="1600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75F6663-EBCD-2413-8328-FA93B589FF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9" t="564" b="27716"/>
          <a:stretch/>
        </p:blipFill>
        <p:spPr>
          <a:xfrm>
            <a:off x="263860" y="727276"/>
            <a:ext cx="5044480" cy="36889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different types of land&#10;&#10;Description automatically generated">
            <a:extLst>
              <a:ext uri="{FF2B5EF4-FFF2-40B4-BE49-F238E27FC236}">
                <a16:creationId xmlns:a16="http://schemas.microsoft.com/office/drawing/2014/main" id="{88818863-4D57-F422-4086-0FBD2743F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581" y="914400"/>
            <a:ext cx="3266074" cy="3314700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05413EF-67A2-95FE-4ED3-B2D9C51FEE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05" t="6631" r="830"/>
          <a:stretch/>
        </p:blipFill>
        <p:spPr>
          <a:xfrm>
            <a:off x="4572000" y="914400"/>
            <a:ext cx="3345633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703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3"/>
          <p:cNvPicPr preferRelativeResize="0"/>
          <p:nvPr/>
        </p:nvPicPr>
        <p:blipFill rotWithShape="1">
          <a:blip r:embed="rId3">
            <a:alphaModFix/>
          </a:blip>
          <a:srcRect l="21123" t="-9410" r="19257" b="9410"/>
          <a:stretch/>
        </p:blipFill>
        <p:spPr>
          <a:xfrm>
            <a:off x="3692350" y="0"/>
            <a:ext cx="545164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43"/>
          <p:cNvPicPr preferRelativeResize="0"/>
          <p:nvPr/>
        </p:nvPicPr>
        <p:blipFill rotWithShape="1">
          <a:blip r:embed="rId4">
            <a:alphaModFix/>
          </a:blip>
          <a:srcRect t="77555" r="48914"/>
          <a:stretch/>
        </p:blipFill>
        <p:spPr>
          <a:xfrm>
            <a:off x="-4" y="3988050"/>
            <a:ext cx="4671304" cy="1155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3"/>
          <p:cNvSpPr txBox="1">
            <a:spLocks noGrp="1"/>
          </p:cNvSpPr>
          <p:nvPr>
            <p:ph type="title"/>
          </p:nvPr>
        </p:nvSpPr>
        <p:spPr>
          <a:xfrm>
            <a:off x="378914" y="0"/>
            <a:ext cx="4671300" cy="16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BIOMAS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3" name="Picture 2" descr="A landscape with a sandy area&#10;&#10;Description automatically generated with medium confidence">
            <a:extLst>
              <a:ext uri="{FF2B5EF4-FFF2-40B4-BE49-F238E27FC236}">
                <a16:creationId xmlns:a16="http://schemas.microsoft.com/office/drawing/2014/main" id="{0BDB0511-A958-F631-D1F2-05B37BA611A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53" r="-1"/>
          <a:stretch/>
        </p:blipFill>
        <p:spPr>
          <a:xfrm>
            <a:off x="254614" y="1488734"/>
            <a:ext cx="2655491" cy="2631032"/>
          </a:xfrm>
          <a:prstGeom prst="rect">
            <a:avLst/>
          </a:prstGeom>
        </p:spPr>
      </p:pic>
      <p:pic>
        <p:nvPicPr>
          <p:cNvPr id="5" name="Picture 4" descr="A computer generated image of a mountain range&#10;&#10;Description automatically generated">
            <a:extLst>
              <a:ext uri="{FF2B5EF4-FFF2-40B4-BE49-F238E27FC236}">
                <a16:creationId xmlns:a16="http://schemas.microsoft.com/office/drawing/2014/main" id="{BD013C11-CD21-EBDB-0030-3BBCAF3E813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-4"/>
          <a:stretch/>
        </p:blipFill>
        <p:spPr>
          <a:xfrm>
            <a:off x="3156680" y="1259011"/>
            <a:ext cx="2969087" cy="2922815"/>
          </a:xfrm>
          <a:prstGeom prst="rect">
            <a:avLst/>
          </a:prstGeom>
        </p:spPr>
      </p:pic>
      <p:pic>
        <p:nvPicPr>
          <p:cNvPr id="7" name="Picture 6" descr="A lake in a mountain&#10;&#10;Description automatically generated">
            <a:extLst>
              <a:ext uri="{FF2B5EF4-FFF2-40B4-BE49-F238E27FC236}">
                <a16:creationId xmlns:a16="http://schemas.microsoft.com/office/drawing/2014/main" id="{AB7F486F-6D06-EFBD-979A-B572EAE8909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58"/>
          <a:stretch/>
        </p:blipFill>
        <p:spPr>
          <a:xfrm>
            <a:off x="6193505" y="1357018"/>
            <a:ext cx="2826193" cy="268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35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54"/>
          <p:cNvSpPr/>
          <p:nvPr/>
        </p:nvSpPr>
        <p:spPr>
          <a:xfrm>
            <a:off x="720000" y="505108"/>
            <a:ext cx="3852000" cy="2870551"/>
          </a:xfrm>
          <a:prstGeom prst="roundRect">
            <a:avLst>
              <a:gd name="adj" fmla="val 16667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54"/>
          <p:cNvSpPr txBox="1">
            <a:spLocks noGrp="1"/>
          </p:cNvSpPr>
          <p:nvPr>
            <p:ph type="title"/>
          </p:nvPr>
        </p:nvSpPr>
        <p:spPr>
          <a:xfrm>
            <a:off x="720000" y="1918690"/>
            <a:ext cx="3705000" cy="11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 err="1"/>
              <a:t>TERRAIn</a:t>
            </a:r>
            <a:r>
              <a:rPr lang="en-GB" dirty="0"/>
              <a:t> GENERATION</a:t>
            </a:r>
            <a:endParaRPr dirty="0"/>
          </a:p>
        </p:txBody>
      </p:sp>
      <p:sp>
        <p:nvSpPr>
          <p:cNvPr id="652" name="Google Shape;652;p54"/>
          <p:cNvSpPr txBox="1">
            <a:spLocks noGrp="1"/>
          </p:cNvSpPr>
          <p:nvPr>
            <p:ph type="title" idx="2"/>
          </p:nvPr>
        </p:nvSpPr>
        <p:spPr>
          <a:xfrm>
            <a:off x="1141202" y="690650"/>
            <a:ext cx="2862600" cy="10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6"/>
          <p:cNvSpPr/>
          <p:nvPr/>
        </p:nvSpPr>
        <p:spPr>
          <a:xfrm>
            <a:off x="5089618" y="1333500"/>
            <a:ext cx="2109460" cy="2232660"/>
          </a:xfrm>
          <a:prstGeom prst="roundRect">
            <a:avLst>
              <a:gd name="adj" fmla="val 16667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" name="Google Shape;176;p36"/>
          <p:cNvSpPr txBox="1">
            <a:spLocks noGrp="1"/>
          </p:cNvSpPr>
          <p:nvPr>
            <p:ph type="title"/>
          </p:nvPr>
        </p:nvSpPr>
        <p:spPr>
          <a:xfrm>
            <a:off x="5655120" y="1333500"/>
            <a:ext cx="1117237" cy="22326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Amplitude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Frequency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base height</a:t>
            </a:r>
            <a:endParaRPr sz="1600" dirty="0"/>
          </a:p>
        </p:txBody>
      </p:sp>
      <p:sp>
        <p:nvSpPr>
          <p:cNvPr id="2" name="Google Shape;175;p36">
            <a:extLst>
              <a:ext uri="{FF2B5EF4-FFF2-40B4-BE49-F238E27FC236}">
                <a16:creationId xmlns:a16="http://schemas.microsoft.com/office/drawing/2014/main" id="{3D5D72C3-E09D-CD56-5FFB-BEDF2237E886}"/>
              </a:ext>
            </a:extLst>
          </p:cNvPr>
          <p:cNvSpPr/>
          <p:nvPr/>
        </p:nvSpPr>
        <p:spPr>
          <a:xfrm>
            <a:off x="1944922" y="843392"/>
            <a:ext cx="2259579" cy="3349422"/>
          </a:xfrm>
          <a:prstGeom prst="roundRect">
            <a:avLst>
              <a:gd name="adj" fmla="val 16667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176;p36">
            <a:extLst>
              <a:ext uri="{FF2B5EF4-FFF2-40B4-BE49-F238E27FC236}">
                <a16:creationId xmlns:a16="http://schemas.microsoft.com/office/drawing/2014/main" id="{92386CC3-BE06-4229-80E0-64CF2F235C9F}"/>
              </a:ext>
            </a:extLst>
          </p:cNvPr>
          <p:cNvSpPr txBox="1">
            <a:spLocks/>
          </p:cNvSpPr>
          <p:nvPr/>
        </p:nvSpPr>
        <p:spPr>
          <a:xfrm>
            <a:off x="2424183" y="780924"/>
            <a:ext cx="1785517" cy="358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bas Neue"/>
              <a:buNone/>
              <a:defRPr sz="19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ebas Neue"/>
              <a:buNone/>
              <a:defRPr sz="18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l"/>
            <a:r>
              <a:rPr lang="en-GB" sz="1600" dirty="0"/>
              <a:t>NUM OCTAVES</a:t>
            </a:r>
            <a:br>
              <a:rPr lang="en-GB" sz="1600" dirty="0"/>
            </a:br>
            <a:br>
              <a:rPr lang="en-GB" sz="1600" dirty="0"/>
            </a:br>
            <a:r>
              <a:rPr lang="en-GB" sz="1600" dirty="0"/>
              <a:t>SCALE</a:t>
            </a:r>
            <a:br>
              <a:rPr lang="en-GB" sz="1600" dirty="0"/>
            </a:br>
            <a:br>
              <a:rPr lang="en-GB" sz="1600" dirty="0"/>
            </a:br>
            <a:r>
              <a:rPr lang="en-GB" sz="1600" dirty="0"/>
              <a:t>PERSISTENCE</a:t>
            </a:r>
            <a:br>
              <a:rPr lang="en-GB" sz="1600" dirty="0"/>
            </a:br>
            <a:br>
              <a:rPr lang="en-GB" sz="1600" dirty="0"/>
            </a:br>
            <a:r>
              <a:rPr lang="en-GB" sz="1600" dirty="0"/>
              <a:t>LACUNARITY</a:t>
            </a:r>
            <a:br>
              <a:rPr lang="en-GB" sz="1600" dirty="0"/>
            </a:br>
            <a:br>
              <a:rPr lang="en-GB" sz="1600" dirty="0"/>
            </a:br>
            <a:r>
              <a:rPr lang="en-GB" sz="1600" dirty="0"/>
              <a:t>Height MULTIPLIER</a:t>
            </a:r>
          </a:p>
        </p:txBody>
      </p:sp>
    </p:spTree>
    <p:extLst>
      <p:ext uri="{BB962C8B-B14F-4D97-AF65-F5344CB8AC3E}">
        <p14:creationId xmlns:p14="http://schemas.microsoft.com/office/powerpoint/2010/main" val="352071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58"/>
          <p:cNvSpPr/>
          <p:nvPr/>
        </p:nvSpPr>
        <p:spPr>
          <a:xfrm>
            <a:off x="3140700" y="505110"/>
            <a:ext cx="2862600" cy="2598280"/>
          </a:xfrm>
          <a:prstGeom prst="roundRect">
            <a:avLst>
              <a:gd name="adj" fmla="val 16667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58"/>
          <p:cNvSpPr txBox="1">
            <a:spLocks noGrp="1"/>
          </p:cNvSpPr>
          <p:nvPr>
            <p:ph type="title"/>
          </p:nvPr>
        </p:nvSpPr>
        <p:spPr>
          <a:xfrm>
            <a:off x="2719500" y="1923067"/>
            <a:ext cx="3705000" cy="118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809" name="Google Shape;809;p58"/>
          <p:cNvSpPr txBox="1">
            <a:spLocks noGrp="1"/>
          </p:cNvSpPr>
          <p:nvPr>
            <p:ph type="title" idx="2"/>
          </p:nvPr>
        </p:nvSpPr>
        <p:spPr>
          <a:xfrm>
            <a:off x="3140702" y="690650"/>
            <a:ext cx="2862600" cy="104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untain Backgrounds by Slidesgo">
  <a:themeElements>
    <a:clrScheme name="Simple Light">
      <a:dk1>
        <a:srgbClr val="354406"/>
      </a:dk1>
      <a:lt1>
        <a:srgbClr val="FFFFFF"/>
      </a:lt1>
      <a:dk2>
        <a:srgbClr val="3D804A"/>
      </a:dk2>
      <a:lt2>
        <a:srgbClr val="4FA96A"/>
      </a:lt2>
      <a:accent1>
        <a:srgbClr val="354406"/>
      </a:accent1>
      <a:accent2>
        <a:srgbClr val="FFFD98"/>
      </a:accent2>
      <a:accent3>
        <a:srgbClr val="70CAE2"/>
      </a:accent3>
      <a:accent4>
        <a:srgbClr val="A6E3F5"/>
      </a:accent4>
      <a:accent5>
        <a:srgbClr val="FFFFD7"/>
      </a:accent5>
      <a:accent6>
        <a:srgbClr val="74D7A9"/>
      </a:accent6>
      <a:hlink>
        <a:srgbClr val="35440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137</Words>
  <Application>Microsoft Office PowerPoint</Application>
  <PresentationFormat>On-screen Show (16:9)</PresentationFormat>
  <Paragraphs>34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Century Gothic</vt:lpstr>
      <vt:lpstr>Script MT Bold</vt:lpstr>
      <vt:lpstr>Darker Grotesque Medium</vt:lpstr>
      <vt:lpstr>Bebas Neue</vt:lpstr>
      <vt:lpstr>Mountain Backgrounds by Slidesgo</vt:lpstr>
      <vt:lpstr>Terrain GENERATION</vt:lpstr>
      <vt:lpstr>Biome GENERATION</vt:lpstr>
      <vt:lpstr>Biome GENERATION</vt:lpstr>
      <vt:lpstr>Scale  Temperature num Octaves  Temperature limits  Precipitation Num Octaves  Precipitation noise frequency  precipitation limits  Precipitation offsets</vt:lpstr>
      <vt:lpstr>PowerPoint Presentation</vt:lpstr>
      <vt:lpstr>BIOMAS</vt:lpstr>
      <vt:lpstr>TERRAIn GENERATION</vt:lpstr>
      <vt:lpstr>Amplitude  Frequency  base height</vt:lpstr>
      <vt:lpstr>FEATURES</vt:lpstr>
      <vt:lpstr>TESSELAÇÃO</vt:lpstr>
      <vt:lpstr>ÁGUA</vt:lpstr>
      <vt:lpstr>ShADOW Mapping</vt:lpstr>
      <vt:lpstr>TERRENO INFINITO</vt:lpstr>
      <vt:lpstr>DOMAIN WARPING</vt:lpstr>
      <vt:lpstr>“Thats’ all Folks !”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Rafael Correia</dc:creator>
  <cp:lastModifiedBy>Rafael Picão Ferreira Correia</cp:lastModifiedBy>
  <cp:revision>4</cp:revision>
  <dcterms:modified xsi:type="dcterms:W3CDTF">2024-06-23T18:11:31Z</dcterms:modified>
</cp:coreProperties>
</file>